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84" r:id="rId3"/>
    <p:sldId id="286" r:id="rId4"/>
    <p:sldId id="272" r:id="rId5"/>
    <p:sldId id="312" r:id="rId6"/>
    <p:sldId id="287" r:id="rId7"/>
    <p:sldId id="288" r:id="rId8"/>
    <p:sldId id="289" r:id="rId9"/>
    <p:sldId id="313" r:id="rId10"/>
    <p:sldId id="259" r:id="rId11"/>
    <p:sldId id="291" r:id="rId12"/>
    <p:sldId id="290" r:id="rId13"/>
    <p:sldId id="292" r:id="rId14"/>
    <p:sldId id="315" r:id="rId15"/>
    <p:sldId id="295" r:id="rId16"/>
    <p:sldId id="296" r:id="rId17"/>
    <p:sldId id="299" r:id="rId18"/>
    <p:sldId id="300" r:id="rId19"/>
    <p:sldId id="298" r:id="rId20"/>
    <p:sldId id="306" r:id="rId21"/>
    <p:sldId id="307" r:id="rId22"/>
    <p:sldId id="308" r:id="rId23"/>
    <p:sldId id="314" r:id="rId24"/>
    <p:sldId id="309" r:id="rId25"/>
    <p:sldId id="310" r:id="rId26"/>
    <p:sldId id="311" r:id="rId27"/>
    <p:sldId id="25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oper Black" panose="0208090404030B020404" pitchFamily="18" charset="0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Arvo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  <p:embeddedFont>
      <p:font typeface="Roboto Condensed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E90"/>
    <a:srgbClr val="909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4EDF4-E7DB-4DBB-B0D5-653F43625193}">
  <a:tblStyle styleId="{AE74EDF4-E7DB-4DBB-B0D5-653F43625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164" autoAdjust="0"/>
  </p:normalViewPr>
  <p:slideViewPr>
    <p:cSldViewPr snapToGrid="0">
      <p:cViewPr varScale="1">
        <p:scale>
          <a:sx n="71" d="100"/>
          <a:sy n="71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entcamarche.com/faq/1624-choisir-le-meilleur-hebergeur-web-gratuit-ou-paya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commentcamarche.com/contents/1274-creer-un-site-web-faire-un-site-internet-facilement" TargetMode="External"/><Relationship Id="rId4" Type="http://schemas.openxmlformats.org/officeDocument/2006/relationships/hyperlink" Target="http://www.commentcamarche.com/contents/1273-nom-de-domain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Bonjour nous présentons notre projet intitulé ,,,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L’administrateur peut consulter les statistiques : les publicités les plus vues , les Tags les plus utilisés par les utilisateurs ,,,,</a:t>
            </a:r>
          </a:p>
          <a:p>
            <a:r>
              <a:rPr lang="fr-FR" dirty="0"/>
              <a:t>Il peut aussi Gérer les </a:t>
            </a:r>
            <a:r>
              <a:rPr lang="fr-FR" dirty="0" err="1"/>
              <a:t>publicités’ajouter</a:t>
            </a:r>
            <a:r>
              <a:rPr lang="fr-FR" dirty="0"/>
              <a:t>, supprimer modifier ,,, )</a:t>
            </a:r>
          </a:p>
        </p:txBody>
      </p:sp>
    </p:spTree>
    <p:extLst>
      <p:ext uri="{BB962C8B-B14F-4D97-AF65-F5344CB8AC3E}">
        <p14:creationId xmlns:p14="http://schemas.microsoft.com/office/powerpoint/2010/main" val="310546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fontAlgn="auto"/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Ergonomie Interface Homme Machine.</a:t>
            </a:r>
          </a:p>
          <a:p>
            <a:pPr lvl="0" fontAlgn="auto"/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système doit répondre en temps réel.</a:t>
            </a:r>
          </a:p>
          <a:p>
            <a:pPr lvl="0" fontAlgn="auto"/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L'existence d'une notion de priorité entre les publicités. </a:t>
            </a:r>
          </a:p>
          <a:p>
            <a:pPr lvl="0" fontAlgn="auto"/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publicités ajoutées ne doivent pas être intrusives.</a:t>
            </a:r>
          </a:p>
          <a:p>
            <a:pPr lvl="0" fontAlgn="auto"/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système doit garantir la sécurité des données personnelles de la vie privée des utilisateurs de la plateforme.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00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787BC77-73CE-4558-BAEF-27B52A2C6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cette partie nous allons parler des  différentes architectures à savoir l’architecture logique, technique et applicative, nous terminerons par un diagramme de classe participante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3 couches :</a:t>
            </a:r>
          </a:p>
          <a:p>
            <a:pPr>
              <a:buNone/>
            </a:pPr>
            <a:r>
              <a:rPr lang="fr-FR" dirty="0"/>
              <a:t>Dans la couche présentation on a ,,,,,</a:t>
            </a:r>
          </a:p>
        </p:txBody>
      </p:sp>
    </p:spTree>
    <p:extLst>
      <p:ext uri="{BB962C8B-B14F-4D97-AF65-F5344CB8AC3E}">
        <p14:creationId xmlns:p14="http://schemas.microsoft.com/office/powerpoint/2010/main" val="2916358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</a:t>
            </a:r>
            <a:r>
              <a:rPr lang="fr-FR" dirty="0" err="1"/>
              <a:t>avns</a:t>
            </a:r>
            <a:r>
              <a:rPr lang="fr-FR" dirty="0"/>
              <a:t> choisis de développer notre projet avec </a:t>
            </a:r>
            <a:r>
              <a:rPr lang="fr-FR" dirty="0" err="1"/>
              <a:t>Angular</a:t>
            </a:r>
            <a:r>
              <a:rPr lang="fr-FR" dirty="0"/>
              <a:t> en frontend , </a:t>
            </a:r>
            <a:r>
              <a:rPr lang="fr-FR" dirty="0" err="1"/>
              <a:t>Nodejs</a:t>
            </a:r>
            <a:r>
              <a:rPr lang="fr-FR" dirty="0"/>
              <a:t> en backend et MongoDB notre base de données</a:t>
            </a:r>
          </a:p>
          <a:p>
            <a:r>
              <a:rPr lang="fr-FR" dirty="0"/>
              <a:t>Nous avons pris un exemple de plateforme commerciale développé avec </a:t>
            </a:r>
            <a:r>
              <a:rPr lang="fr-FR" dirty="0" err="1"/>
              <a:t>spring</a:t>
            </a:r>
            <a:r>
              <a:rPr lang="fr-FR" dirty="0"/>
              <a:t> MVC pour tester l’app</a:t>
            </a:r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472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fonctionne en utilisant les composants qui ont une architecture MVVM</a:t>
            </a:r>
          </a:p>
          <a:p>
            <a:r>
              <a:rPr lang="fr-FR" dirty="0" err="1"/>
              <a:t>NodeJs</a:t>
            </a:r>
            <a:r>
              <a:rPr lang="fr-FR" dirty="0"/>
              <a:t> adopte le patron de conception MVC mais dans notre cas nous avons développé un webservice </a:t>
            </a:r>
            <a:r>
              <a:rPr lang="fr-FR" dirty="0" err="1"/>
              <a:t>rest</a:t>
            </a:r>
            <a:r>
              <a:rPr lang="fr-FR" dirty="0"/>
              <a:t> donc nous utiliserons que des M et C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960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Entité, vue , </a:t>
            </a:r>
            <a:r>
              <a:rPr lang="fr-FR" dirty="0" err="1"/>
              <a:t>controlleur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85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commençons par une </a:t>
            </a:r>
            <a:r>
              <a:rPr lang="fr-FR" dirty="0" err="1"/>
              <a:t>presentation</a:t>
            </a:r>
            <a:r>
              <a:rPr lang="fr-FR" dirty="0"/>
              <a:t> du projet</a:t>
            </a:r>
          </a:p>
          <a:p>
            <a:r>
              <a:rPr lang="fr-FR" dirty="0"/>
              <a:t>Puis</a:t>
            </a:r>
          </a:p>
          <a:p>
            <a:r>
              <a:rPr lang="fr-FR" dirty="0"/>
              <a:t>Après</a:t>
            </a:r>
          </a:p>
          <a:p>
            <a:r>
              <a:rPr lang="fr-FR" dirty="0"/>
              <a:t>Ensuite</a:t>
            </a:r>
          </a:p>
          <a:p>
            <a:r>
              <a:rPr lang="fr-FR" dirty="0"/>
              <a:t>enfin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426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réalisé qlq scénario de test </a:t>
            </a:r>
          </a:p>
          <a:p>
            <a:r>
              <a:rPr lang="fr-FR" dirty="0"/>
              <a:t>Nous avons trouvé des difficulté au </a:t>
            </a:r>
            <a:r>
              <a:rPr lang="fr-FR" dirty="0" err="1"/>
              <a:t>debut</a:t>
            </a:r>
            <a:r>
              <a:rPr lang="fr-FR" dirty="0"/>
              <a:t> d’afficher les pubs mais nous avons réussi finalement de fixer ce prob</a:t>
            </a:r>
          </a:p>
        </p:txBody>
      </p:sp>
    </p:spTree>
    <p:extLst>
      <p:ext uri="{BB962C8B-B14F-4D97-AF65-F5344CB8AC3E}">
        <p14:creationId xmlns:p14="http://schemas.microsoft.com/office/powerpoint/2010/main" val="4074896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va faire l’inscription dans notre plateforme commerciale, on se connecte,</a:t>
            </a:r>
          </a:p>
          <a:p>
            <a:r>
              <a:rPr lang="fr-FR" dirty="0"/>
              <a:t> donc une publicité s’affiche au hasard car c’est un nouveau utilisateur et il n’a pas encore des </a:t>
            </a:r>
            <a:r>
              <a:rPr lang="fr-FR" dirty="0" err="1"/>
              <a:t>préferance</a:t>
            </a:r>
            <a:endParaRPr lang="fr-FR" dirty="0"/>
          </a:p>
          <a:p>
            <a:r>
              <a:rPr lang="fr-FR" dirty="0"/>
              <a:t>On vérifie que l’utilisateur est bien enregistré dans notre app</a:t>
            </a:r>
          </a:p>
          <a:p>
            <a:r>
              <a:rPr lang="fr-FR" dirty="0"/>
              <a:t>L’utilisateur choisis de naviguer dans la pages des smartphones</a:t>
            </a:r>
          </a:p>
          <a:p>
            <a:r>
              <a:rPr lang="fr-FR" dirty="0"/>
              <a:t>Ainsi un tag smartphone s’affiche et si on </a:t>
            </a:r>
            <a:r>
              <a:rPr lang="fr-FR" dirty="0" err="1"/>
              <a:t>refraiche</a:t>
            </a:r>
            <a:r>
              <a:rPr lang="fr-FR" dirty="0"/>
              <a:t> la page , une pub liée au smartphone s’affiche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721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</a:t>
            </a:r>
            <a:r>
              <a:rPr lang="fr-FR" dirty="0" err="1"/>
              <a:t>dashboard</a:t>
            </a:r>
            <a:r>
              <a:rPr lang="fr-FR" dirty="0"/>
              <a:t> de l’admin:</a:t>
            </a:r>
          </a:p>
          <a:p>
            <a:r>
              <a:rPr lang="fr-FR" dirty="0"/>
              <a:t>Dans cette page on a les statistiques </a:t>
            </a:r>
          </a:p>
        </p:txBody>
      </p:sp>
    </p:spTree>
    <p:extLst>
      <p:ext uri="{BB962C8B-B14F-4D97-AF65-F5344CB8AC3E}">
        <p14:creationId xmlns:p14="http://schemas.microsoft.com/office/powerpoint/2010/main" val="2330279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26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pub en ligne , aussi bien au niveau </a:t>
            </a:r>
            <a:r>
              <a:rPr lang="fr-FR" dirty="0" err="1"/>
              <a:t>nationnal</a:t>
            </a:r>
            <a:r>
              <a:rPr lang="fr-FR" dirty="0"/>
              <a:t> qu’</a:t>
            </a:r>
            <a:r>
              <a:rPr lang="fr-FR" dirty="0" err="1"/>
              <a:t>internationnal</a:t>
            </a:r>
            <a:r>
              <a:rPr lang="fr-FR" dirty="0"/>
              <a:t> est un secteur en progression croissante c’est essentiellement la raison pour </a:t>
            </a:r>
            <a:r>
              <a:rPr lang="fr-FR" dirty="0" err="1"/>
              <a:t>laquel</a:t>
            </a:r>
            <a:r>
              <a:rPr lang="fr-FR" dirty="0"/>
              <a:t> nous avons décidé de </a:t>
            </a:r>
            <a:r>
              <a:rPr lang="fr-FR" dirty="0" err="1"/>
              <a:t>pofiter</a:t>
            </a:r>
            <a:r>
              <a:rPr lang="fr-FR" dirty="0"/>
              <a:t> de cet essor en réalisant AD Tracker.  Ce qui nous </a:t>
            </a:r>
            <a:r>
              <a:rPr lang="fr-FR"/>
              <a:t>a permis de </a:t>
            </a:r>
            <a:r>
              <a:rPr lang="fr-FR" dirty="0"/>
              <a:t>créer un système de </a:t>
            </a:r>
            <a:r>
              <a:rPr lang="fr-FR" dirty="0" err="1"/>
              <a:t>tracking</a:t>
            </a:r>
            <a:r>
              <a:rPr lang="fr-FR" dirty="0"/>
              <a:t> pour tous les sites web mêmes ceux de petites et moyennes tailles</a:t>
            </a:r>
          </a:p>
        </p:txBody>
      </p:sp>
    </p:spTree>
    <p:extLst>
      <p:ext uri="{BB962C8B-B14F-4D97-AF65-F5344CB8AC3E}">
        <p14:creationId xmlns:p14="http://schemas.microsoft.com/office/powerpoint/2010/main" val="413656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que l’app que nous avons réalisé nous ait permis d’avoir les résultats souhaités, il peut être sujet d'extension.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prendre part à un sondage afin de mieux préciser leurs centres d'intérêts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penser à Intégrer un système de "rating" donnant la main aux utilisateurs pour évaluer les publicités affichées (peu intéressantes, intéressantes, très intéressantes),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 à la plateforme de contrôler les publicités récupérées (i.e. bloquer les publicités des plateformes concurrentes...).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64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cette partie nous parlerons du contexte </a:t>
            </a:r>
            <a:r>
              <a:rPr lang="fr-FR" dirty="0" err="1"/>
              <a:t>génerale</a:t>
            </a:r>
            <a:r>
              <a:rPr lang="fr-FR" dirty="0"/>
              <a:t>, la problématique et les solutions offertes par notre app </a:t>
            </a:r>
          </a:p>
        </p:txBody>
      </p:sp>
    </p:spTree>
    <p:extLst>
      <p:ext uri="{BB962C8B-B14F-4D97-AF65-F5344CB8AC3E}">
        <p14:creationId xmlns:p14="http://schemas.microsoft.com/office/powerpoint/2010/main" val="416502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publicité en ligne est un secteur en vogue, en effet quasiment tous les sites </a:t>
            </a:r>
            <a:r>
              <a:rPr lang="fr-F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</a:t>
            </a: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comportent une forme de publicité.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Dès l’invention de la TV ,dans les années de 1920 , les agences de publicités ont utilisé cette technologie.</a:t>
            </a:r>
          </a:p>
          <a:p>
            <a:pPr lvl="0">
              <a:spcBef>
                <a:spcPts val="0"/>
              </a:spcBef>
              <a:buNone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Cependant, avec la croissance exponentielle de l’internet, les agences trouve plus de </a:t>
            </a:r>
            <a:r>
              <a:rPr lang="fr-F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flexibilté</a:t>
            </a: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trouve des prix moins chers,</a:t>
            </a:r>
          </a:p>
          <a:p>
            <a:pPr lvl="0">
              <a:spcBef>
                <a:spcPts val="0"/>
              </a:spcBef>
              <a:buNone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remarque cette croissance entre 2012 et 2016 à travers le graphe suivant</a:t>
            </a:r>
          </a:p>
        </p:txBody>
      </p:sp>
    </p:spTree>
    <p:extLst>
      <p:ext uri="{BB962C8B-B14F-4D97-AF65-F5344CB8AC3E}">
        <p14:creationId xmlns:p14="http://schemas.microsoft.com/office/powerpoint/2010/main" val="70470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395DEA-8E6C-48DA-B2AA-AA3AD38DA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rentabiliser financièrement leur site internet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couvrir les coûts d'</a:t>
            </a:r>
            <a:r>
              <a:rPr lang="fr-FR" sz="11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hébergement</a:t>
            </a: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et de </a:t>
            </a:r>
            <a:r>
              <a:rPr lang="fr-FR" sz="11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noms de  domaine</a:t>
            </a: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assurer la promotion des services ou produits que propose votre </a:t>
            </a:r>
            <a:r>
              <a:rPr lang="fr-FR" sz="11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site web</a:t>
            </a: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 s'adresse en effet aux internautes, c'est-à-dire un public idéal pour une telle campagne de promotion. 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427E247-4901-47E2-A325-BB726504F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remarquons que les solutions déjà existantes ne sont pas satisfaisantes car elles sont coûteuses, complexes et sont plus adéquates pour des sites de grandes envergures. Nous citerons comme exemples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Notons que ces logiciels ont été mis en place par leur société respective pour le profit d’uniquement leurs sites web uniquement. Ainsi donc les plateformes relativement petites auront des difficultés à intégrer à leurs sites des systèmes de tracking publicitaire.</a:t>
            </a:r>
          </a:p>
          <a:p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0BA7819-3BDC-4471-B82B-5455A64D9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qui nous pousse donc à nous poser la question suivante : </a:t>
            </a:r>
          </a:p>
          <a:p>
            <a:r>
              <a:rPr lang="fr-F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 pourrait-on créer des logiciels de tracking de publicité peu complexes et assez performants ?</a:t>
            </a:r>
            <a:endParaRPr lang="fr-F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13165A-C03C-4FEA-90D6-6DBC6B334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dans ce cadre que nous avons développé notre application </a:t>
            </a:r>
            <a:r>
              <a:rPr lang="fr-FR" dirty="0" err="1"/>
              <a:t>adtracker</a:t>
            </a:r>
            <a:r>
              <a:rPr lang="fr-FR" dirty="0"/>
              <a:t> pour répondre à notre question ! </a:t>
            </a:r>
            <a:r>
              <a:rPr lang="fr-FR" dirty="0">
                <a:sym typeface="Wingdings" panose="05000000000000000000" pitchFamily="2" charset="2"/>
              </a:rPr>
              <a:t> </a:t>
            </a:r>
          </a:p>
          <a:p>
            <a:r>
              <a:rPr lang="fr-FR" dirty="0">
                <a:sym typeface="Wingdings" panose="05000000000000000000" pitchFamily="2" charset="2"/>
              </a:rPr>
              <a:t>Notre app offre la possibilité de s’</a:t>
            </a:r>
            <a:r>
              <a:rPr lang="fr-FR" dirty="0" err="1">
                <a:sym typeface="Wingdings" panose="05000000000000000000" pitchFamily="2" charset="2"/>
              </a:rPr>
              <a:t>integrer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aisement</a:t>
            </a:r>
            <a:r>
              <a:rPr lang="fr-FR" dirty="0">
                <a:sym typeface="Wingdings" panose="05000000000000000000" pitchFamily="2" charset="2"/>
              </a:rPr>
              <a:t> a n’importe que plateforme commerciale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390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fr-FR" sz="4400" dirty="0"/>
              <a:t>Gestion des publicités personnalisées pour une plateforme commerciale</a:t>
            </a:r>
            <a:endParaRPr lang="en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A8F98-9097-49B8-9DFC-47C69966AFF6}"/>
              </a:ext>
            </a:extLst>
          </p:cNvPr>
          <p:cNvSpPr txBox="1"/>
          <p:nvPr/>
        </p:nvSpPr>
        <p:spPr>
          <a:xfrm>
            <a:off x="451883" y="4189393"/>
            <a:ext cx="22829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Présentée par: </a:t>
            </a:r>
          </a:p>
          <a:p>
            <a:endParaRPr lang="en-US" b="1" dirty="0"/>
          </a:p>
          <a:p>
            <a:r>
              <a:rPr lang="en-US" dirty="0"/>
              <a:t>Marzouki Mohamed Melek</a:t>
            </a:r>
          </a:p>
          <a:p>
            <a:r>
              <a:rPr lang="en-US" dirty="0"/>
              <a:t>Kallel Rym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16224-CA4C-434D-8303-4A761A25A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77" y="2473056"/>
            <a:ext cx="3523390" cy="1716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/>
              <a:t>Analyse et spécification des besoins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B94C-3FD7-4720-A070-268F58BE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spécification des besoins (1)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630DB-1A8A-45C3-9534-2B3C73B37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2451100"/>
            <a:ext cx="3378300" cy="1811188"/>
          </a:xfrm>
        </p:spPr>
        <p:txBody>
          <a:bodyPr/>
          <a:lstStyle/>
          <a:p>
            <a:r>
              <a:rPr lang="fr-FR" dirty="0"/>
              <a:t>Administrateur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ABFCB-09E7-499E-AB10-ABCA05ABF5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96123" y="2451100"/>
            <a:ext cx="3378300" cy="1811188"/>
          </a:xfrm>
        </p:spPr>
        <p:txBody>
          <a:bodyPr/>
          <a:lstStyle/>
          <a:p>
            <a:r>
              <a:rPr lang="fr-FR" dirty="0"/>
              <a:t>Plateforme commerciale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BDC2-5C15-4BFE-9AA4-D967AB50FE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0A589-E20B-4F68-A750-F7CDE47CD742}"/>
              </a:ext>
            </a:extLst>
          </p:cNvPr>
          <p:cNvSpPr txBox="1"/>
          <p:nvPr/>
        </p:nvSpPr>
        <p:spPr>
          <a:xfrm>
            <a:off x="3062103" y="1656060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Les </a:t>
            </a:r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acteurs</a:t>
            </a:r>
          </a:p>
        </p:txBody>
      </p:sp>
      <p:pic>
        <p:nvPicPr>
          <p:cNvPr id="7" name="Picture 8" descr="Résultat de recherche d'images pour &quot;admin icon&quot;">
            <a:extLst>
              <a:ext uri="{FF2B5EF4-FFF2-40B4-BE49-F238E27FC236}">
                <a16:creationId xmlns:a16="http://schemas.microsoft.com/office/drawing/2014/main" id="{3E226070-8B69-48A4-8797-E8D0690BE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80" y="3040050"/>
            <a:ext cx="1439657" cy="14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494">
            <a:extLst>
              <a:ext uri="{FF2B5EF4-FFF2-40B4-BE49-F238E27FC236}">
                <a16:creationId xmlns:a16="http://schemas.microsoft.com/office/drawing/2014/main" id="{1E8D079B-BE3D-449D-856A-409535846212}"/>
              </a:ext>
            </a:extLst>
          </p:cNvPr>
          <p:cNvSpPr/>
          <p:nvPr/>
        </p:nvSpPr>
        <p:spPr>
          <a:xfrm>
            <a:off x="4941364" y="2994957"/>
            <a:ext cx="2262622" cy="145443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F4DF4-F4A1-44FA-B2C1-F0D7514C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26" y="3081251"/>
            <a:ext cx="2067098" cy="109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EA6FE-872C-43C6-8A23-FAE9587441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7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CCEC-D04D-42D9-878D-A24AC75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spécification des besoins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573B-D937-4C59-AF50-0BB833E75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8" descr="Résultat de recherche d'images pour &quot;admin icon&quot;">
            <a:extLst>
              <a:ext uri="{FF2B5EF4-FFF2-40B4-BE49-F238E27FC236}">
                <a16:creationId xmlns:a16="http://schemas.microsoft.com/office/drawing/2014/main" id="{C703A7EC-3B00-4EC4-8DBC-8422AD7E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81" y="2303450"/>
            <a:ext cx="1439657" cy="14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EEC146-AA92-40B7-967A-A279BB28AD5B}"/>
              </a:ext>
            </a:extLst>
          </p:cNvPr>
          <p:cNvSpPr/>
          <p:nvPr/>
        </p:nvSpPr>
        <p:spPr>
          <a:xfrm>
            <a:off x="4483100" y="1515212"/>
            <a:ext cx="2654300" cy="1346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Consulter Statistique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73F556-C796-4379-AF13-03E4A9749055}"/>
              </a:ext>
            </a:extLst>
          </p:cNvPr>
          <p:cNvSpPr/>
          <p:nvPr/>
        </p:nvSpPr>
        <p:spPr>
          <a:xfrm>
            <a:off x="4483100" y="3192450"/>
            <a:ext cx="2654300" cy="1346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Gérer les publicités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7F831-7A29-4DC1-8E25-568EB51CCE73}"/>
              </a:ext>
            </a:extLst>
          </p:cNvPr>
          <p:cNvCxnSpPr>
            <a:endCxn id="8" idx="2"/>
          </p:cNvCxnSpPr>
          <p:nvPr/>
        </p:nvCxnSpPr>
        <p:spPr>
          <a:xfrm flipV="1">
            <a:off x="2743200" y="2188312"/>
            <a:ext cx="1739900" cy="6731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ADB65C-3104-4164-ABCB-1FAAE3EA0F48}"/>
              </a:ext>
            </a:extLst>
          </p:cNvPr>
          <p:cNvCxnSpPr>
            <a:cxnSpLocks/>
          </p:cNvCxnSpPr>
          <p:nvPr/>
        </p:nvCxnSpPr>
        <p:spPr>
          <a:xfrm>
            <a:off x="2743200" y="3534512"/>
            <a:ext cx="1930400" cy="2085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E611DB7-FD71-4FD4-86BF-C73CF78C2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01" y="3534512"/>
            <a:ext cx="3378300" cy="1811188"/>
          </a:xfrm>
        </p:spPr>
        <p:txBody>
          <a:bodyPr/>
          <a:lstStyle/>
          <a:p>
            <a:r>
              <a:rPr lang="fr-FR" dirty="0"/>
              <a:t>Administrateur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C37794-FDF8-4B50-B36F-E4D2C45785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1C3544-25CC-4B4B-BED6-2BBA8D029E12}"/>
              </a:ext>
            </a:extLst>
          </p:cNvPr>
          <p:cNvSpPr txBox="1"/>
          <p:nvPr/>
        </p:nvSpPr>
        <p:spPr>
          <a:xfrm>
            <a:off x="999934" y="1657219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Besoins fonctionnelles 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349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CCEC-D04D-42D9-878D-A24AC75D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spécification des besoins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573B-D937-4C59-AF50-0BB833E75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EEC146-AA92-40B7-967A-A279BB28AD5B}"/>
              </a:ext>
            </a:extLst>
          </p:cNvPr>
          <p:cNvSpPr/>
          <p:nvPr/>
        </p:nvSpPr>
        <p:spPr>
          <a:xfrm>
            <a:off x="4483100" y="1515212"/>
            <a:ext cx="2654300" cy="1346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Enregistrer comportement utilisateur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73F556-C796-4379-AF13-03E4A9749055}"/>
              </a:ext>
            </a:extLst>
          </p:cNvPr>
          <p:cNvSpPr/>
          <p:nvPr/>
        </p:nvSpPr>
        <p:spPr>
          <a:xfrm>
            <a:off x="4483100" y="3192450"/>
            <a:ext cx="2654300" cy="13462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Afficher publicités personnalisés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87F831-7A29-4DC1-8E25-568EB51CCE73}"/>
              </a:ext>
            </a:extLst>
          </p:cNvPr>
          <p:cNvCxnSpPr>
            <a:endCxn id="8" idx="2"/>
          </p:cNvCxnSpPr>
          <p:nvPr/>
        </p:nvCxnSpPr>
        <p:spPr>
          <a:xfrm flipV="1">
            <a:off x="2743200" y="2188312"/>
            <a:ext cx="1739900" cy="6731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ADB65C-3104-4164-ABCB-1FAAE3EA0F48}"/>
              </a:ext>
            </a:extLst>
          </p:cNvPr>
          <p:cNvCxnSpPr>
            <a:cxnSpLocks/>
          </p:cNvCxnSpPr>
          <p:nvPr/>
        </p:nvCxnSpPr>
        <p:spPr>
          <a:xfrm>
            <a:off x="2743200" y="3534512"/>
            <a:ext cx="1930400" cy="2085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6F5C75-C840-4D50-88B9-03BCF9CD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894" y="3982975"/>
            <a:ext cx="3602239" cy="766200"/>
          </a:xfrm>
        </p:spPr>
        <p:txBody>
          <a:bodyPr/>
          <a:lstStyle/>
          <a:p>
            <a:r>
              <a:rPr lang="fr-FR" sz="2000" dirty="0"/>
              <a:t>Plateforme Commerciale</a:t>
            </a:r>
          </a:p>
        </p:txBody>
      </p:sp>
      <p:sp>
        <p:nvSpPr>
          <p:cNvPr id="23" name="Shape 494">
            <a:extLst>
              <a:ext uri="{FF2B5EF4-FFF2-40B4-BE49-F238E27FC236}">
                <a16:creationId xmlns:a16="http://schemas.microsoft.com/office/drawing/2014/main" id="{4A28AB35-8322-4E20-BBE2-47BC1C2D776B}"/>
              </a:ext>
            </a:extLst>
          </p:cNvPr>
          <p:cNvSpPr/>
          <p:nvPr/>
        </p:nvSpPr>
        <p:spPr>
          <a:xfrm>
            <a:off x="369362" y="2543129"/>
            <a:ext cx="2262622" cy="145443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10579F-4880-46B3-9AB4-2A233259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4" y="2629423"/>
            <a:ext cx="2067098" cy="1091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68753E-C6C8-4D8D-BB7E-A2961824AC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17874-A2A8-431C-BF6E-B130ABFD03E1}"/>
              </a:ext>
            </a:extLst>
          </p:cNvPr>
          <p:cNvSpPr txBox="1"/>
          <p:nvPr/>
        </p:nvSpPr>
        <p:spPr>
          <a:xfrm>
            <a:off x="999934" y="1657219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Besoins fonctionnelles 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18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876C-35E5-4270-B4C7-E9EF3490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spécification des besoins (4)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59DD-B717-473D-84BF-9A19220B4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EB891-F30A-49DF-B7CA-ADE6B454437C}"/>
              </a:ext>
            </a:extLst>
          </p:cNvPr>
          <p:cNvSpPr txBox="1"/>
          <p:nvPr/>
        </p:nvSpPr>
        <p:spPr>
          <a:xfrm>
            <a:off x="162807" y="1438278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Besoins non fonctionnelles 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BCF59-684E-431E-BB07-93D42ADB1A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Ã©sultat de recherche d'images pour &quot;IHm&quot;">
            <a:extLst>
              <a:ext uri="{FF2B5EF4-FFF2-40B4-BE49-F238E27FC236}">
                <a16:creationId xmlns:a16="http://schemas.microsoft.com/office/drawing/2014/main" id="{FDBAE450-F6B9-4CA2-A959-B91D824C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22" y="2101721"/>
            <a:ext cx="1634342" cy="16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B214A-D20A-461B-8F0E-30666ECE0156}"/>
              </a:ext>
            </a:extLst>
          </p:cNvPr>
          <p:cNvSpPr txBox="1"/>
          <p:nvPr/>
        </p:nvSpPr>
        <p:spPr>
          <a:xfrm>
            <a:off x="301206" y="399939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Ergonomie IHM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1028" name="Picture 4" descr="RÃ©sultat de recherche d'images pour &quot;temps rÃ©el&quot;">
            <a:extLst>
              <a:ext uri="{FF2B5EF4-FFF2-40B4-BE49-F238E27FC236}">
                <a16:creationId xmlns:a16="http://schemas.microsoft.com/office/drawing/2014/main" id="{A8B3ED01-0D56-4E70-8EF9-CD697A4D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65" y="2117891"/>
            <a:ext cx="1657148" cy="163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D4104B-8028-4EE2-8AD8-A678252DE589}"/>
              </a:ext>
            </a:extLst>
          </p:cNvPr>
          <p:cNvSpPr txBox="1"/>
          <p:nvPr/>
        </p:nvSpPr>
        <p:spPr>
          <a:xfrm>
            <a:off x="2254660" y="3993462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Réponse temps réel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1030" name="Picture 6" descr="RÃ©sultat de recherche d'images pour &quot;prioritÃ©&quot;">
            <a:extLst>
              <a:ext uri="{FF2B5EF4-FFF2-40B4-BE49-F238E27FC236}">
                <a16:creationId xmlns:a16="http://schemas.microsoft.com/office/drawing/2014/main" id="{B22BA3B3-2049-44DB-8BF8-08A97035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25" y="2029114"/>
            <a:ext cx="1811896" cy="181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EFCEA-B680-4911-8A21-004320557E23}"/>
              </a:ext>
            </a:extLst>
          </p:cNvPr>
          <p:cNvSpPr txBox="1"/>
          <p:nvPr/>
        </p:nvSpPr>
        <p:spPr>
          <a:xfrm>
            <a:off x="4483094" y="3993462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Priorité entre les pubs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1032" name="Picture 8" descr="RÃ©sultat de recherche d'images pour &quot;sÃ©curitÃ© informatique&quot;">
            <a:extLst>
              <a:ext uri="{FF2B5EF4-FFF2-40B4-BE49-F238E27FC236}">
                <a16:creationId xmlns:a16="http://schemas.microsoft.com/office/drawing/2014/main" id="{D2B6E291-D0AC-468B-9296-F3B8539A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88" y="1838388"/>
            <a:ext cx="1811896" cy="181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BE171-3C80-4AA5-868C-9AA7C24E006A}"/>
              </a:ext>
            </a:extLst>
          </p:cNvPr>
          <p:cNvSpPr txBox="1"/>
          <p:nvPr/>
        </p:nvSpPr>
        <p:spPr>
          <a:xfrm>
            <a:off x="6723918" y="3818315"/>
            <a:ext cx="236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Sécurité des données personnelles</a:t>
            </a:r>
            <a:endParaRPr lang="fr-FR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733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/>
              <a:t>Conception du projet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472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C16C2-CAE1-487E-83E9-8B6F23CB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41" y="588893"/>
            <a:ext cx="7062228" cy="39657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D5680-D91B-404F-8B0C-4F2F233274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5BA9-DE4F-46DA-9515-192DAE61EA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40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7C850-EDB6-409F-A8CD-A18913F9CD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4B175-FC43-4314-B375-DC92C045A7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43037" y="657225"/>
            <a:ext cx="6257925" cy="382905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E86A4-42DA-4827-A7D8-D281274B45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97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9C1CD-4685-4A84-95CD-5827CC054A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17537-CFAC-4A33-A7DF-4D9EA6F3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85" y="540914"/>
            <a:ext cx="6835315" cy="386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C250-6C3D-4F7B-A77E-0B638D3E399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18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0B659-CAAD-4D69-96C0-A8BCB9DD4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17BC8DC-4CDB-4D67-8E73-3CE6D39EE634}"/>
              </a:ext>
            </a:extLst>
          </p:cNvPr>
          <p:cNvSpPr txBox="1">
            <a:spLocks/>
          </p:cNvSpPr>
          <p:nvPr/>
        </p:nvSpPr>
        <p:spPr>
          <a:xfrm>
            <a:off x="2201610" y="4636500"/>
            <a:ext cx="4357804" cy="76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00"/>
              </a:spcAft>
              <a:buClr>
                <a:srgbClr val="C7D3E6"/>
              </a:buClr>
              <a:buSzPct val="100000"/>
            </a:pPr>
            <a:r>
              <a:rPr lang="fr-FR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Diagramme de classes participantes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003E7-1AC9-4995-B598-BC5CE84A8E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58472-8F66-49A7-A6EC-036AF29A2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5" y="823142"/>
            <a:ext cx="7142905" cy="37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9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DE9B-B7DC-433F-BAE6-DE53F16D6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60B06-ACC5-4E94-ADF7-CD19A6631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800" smtClean="0"/>
              <a:t>2</a:t>
            </a:fld>
            <a:endParaRPr lang="en" sz="1800"/>
          </a:p>
        </p:txBody>
      </p:sp>
      <p:sp>
        <p:nvSpPr>
          <p:cNvPr id="48" name="모서리가 둥근 직사각형 36">
            <a:extLst>
              <a:ext uri="{FF2B5EF4-FFF2-40B4-BE49-F238E27FC236}">
                <a16:creationId xmlns:a16="http://schemas.microsoft.com/office/drawing/2014/main" id="{4765A870-CA74-46AB-96DA-01C2D7E04913}"/>
              </a:ext>
            </a:extLst>
          </p:cNvPr>
          <p:cNvSpPr/>
          <p:nvPr/>
        </p:nvSpPr>
        <p:spPr>
          <a:xfrm>
            <a:off x="1994585" y="2244650"/>
            <a:ext cx="4810249" cy="5418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9" name="모서리가 둥근 직사각형 37">
            <a:extLst>
              <a:ext uri="{FF2B5EF4-FFF2-40B4-BE49-F238E27FC236}">
                <a16:creationId xmlns:a16="http://schemas.microsoft.com/office/drawing/2014/main" id="{21862453-F1A6-4E2D-A02E-3C0A9B8A7F0E}"/>
              </a:ext>
            </a:extLst>
          </p:cNvPr>
          <p:cNvSpPr/>
          <p:nvPr/>
        </p:nvSpPr>
        <p:spPr>
          <a:xfrm>
            <a:off x="2189798" y="2907976"/>
            <a:ext cx="5008441" cy="5415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0" name="모서리가 둥근 직사각형 38">
            <a:extLst>
              <a:ext uri="{FF2B5EF4-FFF2-40B4-BE49-F238E27FC236}">
                <a16:creationId xmlns:a16="http://schemas.microsoft.com/office/drawing/2014/main" id="{4F8EB6BB-7670-456E-8A81-11DF42B8249E}"/>
              </a:ext>
            </a:extLst>
          </p:cNvPr>
          <p:cNvSpPr/>
          <p:nvPr/>
        </p:nvSpPr>
        <p:spPr>
          <a:xfrm>
            <a:off x="2033547" y="3569172"/>
            <a:ext cx="4771287" cy="5415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1" name="모서리가 둥근 직사각형 39">
            <a:extLst>
              <a:ext uri="{FF2B5EF4-FFF2-40B4-BE49-F238E27FC236}">
                <a16:creationId xmlns:a16="http://schemas.microsoft.com/office/drawing/2014/main" id="{EAB5A57A-73AE-4BB7-AB83-602F04145EFF}"/>
              </a:ext>
            </a:extLst>
          </p:cNvPr>
          <p:cNvSpPr/>
          <p:nvPr/>
        </p:nvSpPr>
        <p:spPr>
          <a:xfrm>
            <a:off x="1708833" y="4230368"/>
            <a:ext cx="4606904" cy="5392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2" name="모서리가 둥근 직사각형 40">
            <a:extLst>
              <a:ext uri="{FF2B5EF4-FFF2-40B4-BE49-F238E27FC236}">
                <a16:creationId xmlns:a16="http://schemas.microsoft.com/office/drawing/2014/main" id="{08123923-D85D-4562-9C09-297CDEA61AA2}"/>
              </a:ext>
            </a:extLst>
          </p:cNvPr>
          <p:cNvSpPr/>
          <p:nvPr/>
        </p:nvSpPr>
        <p:spPr>
          <a:xfrm>
            <a:off x="1708833" y="1618327"/>
            <a:ext cx="4606904" cy="5472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3350" h="254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D4D012-8D55-4418-9052-96DE77C03B73}"/>
              </a:ext>
            </a:extLst>
          </p:cNvPr>
          <p:cNvSpPr txBox="1"/>
          <p:nvPr/>
        </p:nvSpPr>
        <p:spPr>
          <a:xfrm>
            <a:off x="2527355" y="171132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fr-FR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Présentation du projet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0421B4-C237-434C-8FFF-B689A07FD42F}"/>
              </a:ext>
            </a:extLst>
          </p:cNvPr>
          <p:cNvSpPr txBox="1"/>
          <p:nvPr/>
        </p:nvSpPr>
        <p:spPr>
          <a:xfrm>
            <a:off x="2623096" y="2317480"/>
            <a:ext cx="467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fr-FR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Analyse et spécification des besoins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75FFB3-B457-457C-A025-5294B6F66FCF}"/>
              </a:ext>
            </a:extLst>
          </p:cNvPr>
          <p:cNvSpPr txBox="1"/>
          <p:nvPr/>
        </p:nvSpPr>
        <p:spPr>
          <a:xfrm>
            <a:off x="2902034" y="2974175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fr-FR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Conception du projet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203D2E-B9F5-4556-B061-99D5E602FC2E}"/>
              </a:ext>
            </a:extLst>
          </p:cNvPr>
          <p:cNvSpPr txBox="1"/>
          <p:nvPr/>
        </p:nvSpPr>
        <p:spPr>
          <a:xfrm>
            <a:off x="2974163" y="3655261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fr-FR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Réalisation et 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32FB94-5B3A-4EB7-9381-88A228F72FBD}"/>
              </a:ext>
            </a:extLst>
          </p:cNvPr>
          <p:cNvSpPr txBox="1"/>
          <p:nvPr/>
        </p:nvSpPr>
        <p:spPr>
          <a:xfrm>
            <a:off x="2454245" y="4301146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Conclusion</a:t>
            </a:r>
            <a:endParaRPr kumimoji="1" lang="ko-KR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58" name="그룹 86">
            <a:extLst>
              <a:ext uri="{FF2B5EF4-FFF2-40B4-BE49-F238E27FC236}">
                <a16:creationId xmlns:a16="http://schemas.microsoft.com/office/drawing/2014/main" id="{E2206BC9-8EDF-4331-9801-F5A465A3CAE9}"/>
              </a:ext>
            </a:extLst>
          </p:cNvPr>
          <p:cNvGrpSpPr/>
          <p:nvPr/>
        </p:nvGrpSpPr>
        <p:grpSpPr>
          <a:xfrm>
            <a:off x="1753409" y="1609208"/>
            <a:ext cx="603154" cy="547274"/>
            <a:chOff x="2104977" y="4186242"/>
            <a:chExt cx="1285884" cy="1285884"/>
          </a:xfrm>
        </p:grpSpPr>
        <p:sp>
          <p:nvSpPr>
            <p:cNvPr id="59" name="타원 84">
              <a:extLst>
                <a:ext uri="{FF2B5EF4-FFF2-40B4-BE49-F238E27FC236}">
                  <a16:creationId xmlns:a16="http://schemas.microsoft.com/office/drawing/2014/main" id="{FEA4A861-196D-4F26-9554-392EC41756AD}"/>
                </a:ext>
              </a:extLst>
            </p:cNvPr>
            <p:cNvSpPr/>
            <p:nvPr/>
          </p:nvSpPr>
          <p:spPr>
            <a:xfrm>
              <a:off x="2119265" y="4238630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1000">
                  <a:schemeClr val="tx2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도넛 85">
              <a:extLst>
                <a:ext uri="{FF2B5EF4-FFF2-40B4-BE49-F238E27FC236}">
                  <a16:creationId xmlns:a16="http://schemas.microsoft.com/office/drawing/2014/main" id="{7AE48A6A-8464-49D6-B2AA-9E7FC4840A4D}"/>
                </a:ext>
              </a:extLst>
            </p:cNvPr>
            <p:cNvSpPr/>
            <p:nvPr/>
          </p:nvSpPr>
          <p:spPr>
            <a:xfrm>
              <a:off x="2104977" y="4186242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B86E1A3-C4BD-4B4F-BEB2-EEDB62A6ED51}"/>
              </a:ext>
            </a:extLst>
          </p:cNvPr>
          <p:cNvSpPr txBox="1"/>
          <p:nvPr/>
        </p:nvSpPr>
        <p:spPr>
          <a:xfrm>
            <a:off x="1876892" y="1665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그룹 87">
            <a:extLst>
              <a:ext uri="{FF2B5EF4-FFF2-40B4-BE49-F238E27FC236}">
                <a16:creationId xmlns:a16="http://schemas.microsoft.com/office/drawing/2014/main" id="{FE9FDF5A-59C9-45DD-8453-2A0E352C79F2}"/>
              </a:ext>
            </a:extLst>
          </p:cNvPr>
          <p:cNvGrpSpPr/>
          <p:nvPr/>
        </p:nvGrpSpPr>
        <p:grpSpPr>
          <a:xfrm>
            <a:off x="2026609" y="2256175"/>
            <a:ext cx="624416" cy="518806"/>
            <a:chOff x="2104977" y="4186242"/>
            <a:chExt cx="1285884" cy="1285884"/>
          </a:xfrm>
        </p:grpSpPr>
        <p:sp>
          <p:nvSpPr>
            <p:cNvPr id="63" name="타원 88">
              <a:extLst>
                <a:ext uri="{FF2B5EF4-FFF2-40B4-BE49-F238E27FC236}">
                  <a16:creationId xmlns:a16="http://schemas.microsoft.com/office/drawing/2014/main" id="{F868BF14-98C7-47A4-9A8B-63C3BB5B142C}"/>
                </a:ext>
              </a:extLst>
            </p:cNvPr>
            <p:cNvSpPr/>
            <p:nvPr/>
          </p:nvSpPr>
          <p:spPr>
            <a:xfrm>
              <a:off x="2119265" y="4238630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61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508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도넛 89">
              <a:extLst>
                <a:ext uri="{FF2B5EF4-FFF2-40B4-BE49-F238E27FC236}">
                  <a16:creationId xmlns:a16="http://schemas.microsoft.com/office/drawing/2014/main" id="{3134D7E6-F5B2-436C-9767-F03212734CA0}"/>
                </a:ext>
              </a:extLst>
            </p:cNvPr>
            <p:cNvSpPr/>
            <p:nvPr/>
          </p:nvSpPr>
          <p:spPr>
            <a:xfrm>
              <a:off x="2104977" y="4186242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5" name="그룹 91">
            <a:extLst>
              <a:ext uri="{FF2B5EF4-FFF2-40B4-BE49-F238E27FC236}">
                <a16:creationId xmlns:a16="http://schemas.microsoft.com/office/drawing/2014/main" id="{D45FF22C-F097-4673-B2F1-CBB43A69DCF0}"/>
              </a:ext>
            </a:extLst>
          </p:cNvPr>
          <p:cNvGrpSpPr/>
          <p:nvPr/>
        </p:nvGrpSpPr>
        <p:grpSpPr>
          <a:xfrm>
            <a:off x="2264454" y="2894667"/>
            <a:ext cx="588293" cy="564988"/>
            <a:chOff x="2104977" y="4186242"/>
            <a:chExt cx="1285884" cy="1285884"/>
          </a:xfrm>
        </p:grpSpPr>
        <p:sp>
          <p:nvSpPr>
            <p:cNvPr id="66" name="타원 92">
              <a:extLst>
                <a:ext uri="{FF2B5EF4-FFF2-40B4-BE49-F238E27FC236}">
                  <a16:creationId xmlns:a16="http://schemas.microsoft.com/office/drawing/2014/main" id="{C5E5207F-C7C7-47B4-83AD-71CA0090E5AE}"/>
                </a:ext>
              </a:extLst>
            </p:cNvPr>
            <p:cNvSpPr/>
            <p:nvPr/>
          </p:nvSpPr>
          <p:spPr>
            <a:xfrm>
              <a:off x="2119265" y="4238630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61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도넛 93">
              <a:extLst>
                <a:ext uri="{FF2B5EF4-FFF2-40B4-BE49-F238E27FC236}">
                  <a16:creationId xmlns:a16="http://schemas.microsoft.com/office/drawing/2014/main" id="{F3CDA52E-8082-4C57-A40C-D2BFBC5D6C63}"/>
                </a:ext>
              </a:extLst>
            </p:cNvPr>
            <p:cNvSpPr/>
            <p:nvPr/>
          </p:nvSpPr>
          <p:spPr>
            <a:xfrm>
              <a:off x="2104977" y="4186242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94">
            <a:extLst>
              <a:ext uri="{FF2B5EF4-FFF2-40B4-BE49-F238E27FC236}">
                <a16:creationId xmlns:a16="http://schemas.microsoft.com/office/drawing/2014/main" id="{05BF0338-F4CE-467D-9D3F-98EB734BC107}"/>
              </a:ext>
            </a:extLst>
          </p:cNvPr>
          <p:cNvGrpSpPr/>
          <p:nvPr/>
        </p:nvGrpSpPr>
        <p:grpSpPr>
          <a:xfrm>
            <a:off x="2105710" y="3578755"/>
            <a:ext cx="582715" cy="539244"/>
            <a:chOff x="2104977" y="4186242"/>
            <a:chExt cx="1285884" cy="1285884"/>
          </a:xfrm>
        </p:grpSpPr>
        <p:sp>
          <p:nvSpPr>
            <p:cNvPr id="69" name="타원 95">
              <a:extLst>
                <a:ext uri="{FF2B5EF4-FFF2-40B4-BE49-F238E27FC236}">
                  <a16:creationId xmlns:a16="http://schemas.microsoft.com/office/drawing/2014/main" id="{A516CD95-EB21-4099-AC92-0789361EAC0B}"/>
                </a:ext>
              </a:extLst>
            </p:cNvPr>
            <p:cNvSpPr/>
            <p:nvPr/>
          </p:nvSpPr>
          <p:spPr>
            <a:xfrm>
              <a:off x="2119265" y="4238630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61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도넛 96">
              <a:extLst>
                <a:ext uri="{FF2B5EF4-FFF2-40B4-BE49-F238E27FC236}">
                  <a16:creationId xmlns:a16="http://schemas.microsoft.com/office/drawing/2014/main" id="{EEE1354A-49C5-4A49-9F39-B0C9DDF3A982}"/>
                </a:ext>
              </a:extLst>
            </p:cNvPr>
            <p:cNvSpPr/>
            <p:nvPr/>
          </p:nvSpPr>
          <p:spPr>
            <a:xfrm>
              <a:off x="2104977" y="4186242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1" name="그룹 97">
            <a:extLst>
              <a:ext uri="{FF2B5EF4-FFF2-40B4-BE49-F238E27FC236}">
                <a16:creationId xmlns:a16="http://schemas.microsoft.com/office/drawing/2014/main" id="{C3303FB1-B5F8-4BBF-971A-3CEA568737EA}"/>
              </a:ext>
            </a:extLst>
          </p:cNvPr>
          <p:cNvGrpSpPr/>
          <p:nvPr/>
        </p:nvGrpSpPr>
        <p:grpSpPr>
          <a:xfrm>
            <a:off x="1727097" y="4245349"/>
            <a:ext cx="612899" cy="538897"/>
            <a:chOff x="2104977" y="4186242"/>
            <a:chExt cx="1285884" cy="1285884"/>
          </a:xfrm>
        </p:grpSpPr>
        <p:sp>
          <p:nvSpPr>
            <p:cNvPr id="72" name="타원 98">
              <a:extLst>
                <a:ext uri="{FF2B5EF4-FFF2-40B4-BE49-F238E27FC236}">
                  <a16:creationId xmlns:a16="http://schemas.microsoft.com/office/drawing/2014/main" id="{D4FC64B1-5E9E-46B9-BFB8-7C4FB8709BFD}"/>
                </a:ext>
              </a:extLst>
            </p:cNvPr>
            <p:cNvSpPr/>
            <p:nvPr/>
          </p:nvSpPr>
          <p:spPr>
            <a:xfrm>
              <a:off x="2119265" y="4238630"/>
              <a:ext cx="1214446" cy="1214446"/>
            </a:xfrm>
            <a:prstGeom prst="ellipse">
              <a:avLst/>
            </a:prstGeom>
            <a:gradFill>
              <a:gsLst>
                <a:gs pos="0">
                  <a:schemeClr val="accent6"/>
                </a:gs>
                <a:gs pos="6100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도넛 99">
              <a:extLst>
                <a:ext uri="{FF2B5EF4-FFF2-40B4-BE49-F238E27FC236}">
                  <a16:creationId xmlns:a16="http://schemas.microsoft.com/office/drawing/2014/main" id="{F64515E1-A95F-41BA-ACBB-933F6B09F2BA}"/>
                </a:ext>
              </a:extLst>
            </p:cNvPr>
            <p:cNvSpPr/>
            <p:nvPr/>
          </p:nvSpPr>
          <p:spPr>
            <a:xfrm>
              <a:off x="2104977" y="4186242"/>
              <a:ext cx="1285884" cy="1285884"/>
            </a:xfrm>
            <a:prstGeom prst="donut">
              <a:avLst>
                <a:gd name="adj" fmla="val 12407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335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4B2198B-E7EA-4890-90AB-4E8B63833BC0}"/>
              </a:ext>
            </a:extLst>
          </p:cNvPr>
          <p:cNvSpPr txBox="1"/>
          <p:nvPr/>
        </p:nvSpPr>
        <p:spPr>
          <a:xfrm>
            <a:off x="2167616" y="23011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164F54-CF0A-48DF-B89E-73FC3DC8AFC4}"/>
              </a:ext>
            </a:extLst>
          </p:cNvPr>
          <p:cNvSpPr txBox="1"/>
          <p:nvPr/>
        </p:nvSpPr>
        <p:spPr>
          <a:xfrm>
            <a:off x="2402147" y="2964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3D8AB3-5B14-4C1D-9676-A637F42EF985}"/>
              </a:ext>
            </a:extLst>
          </p:cNvPr>
          <p:cNvSpPr txBox="1"/>
          <p:nvPr/>
        </p:nvSpPr>
        <p:spPr>
          <a:xfrm>
            <a:off x="2240614" y="36409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4582EF-6F97-4C01-AB32-94EC5943E8BE}"/>
              </a:ext>
            </a:extLst>
          </p:cNvPr>
          <p:cNvSpPr txBox="1"/>
          <p:nvPr/>
        </p:nvSpPr>
        <p:spPr>
          <a:xfrm>
            <a:off x="1852210" y="43158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endParaRPr lang="ko-KR" alt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타원 100">
            <a:extLst>
              <a:ext uri="{FF2B5EF4-FFF2-40B4-BE49-F238E27FC236}">
                <a16:creationId xmlns:a16="http://schemas.microsoft.com/office/drawing/2014/main" id="{097C84C8-2373-4627-9152-B5DF37D52C65}"/>
              </a:ext>
            </a:extLst>
          </p:cNvPr>
          <p:cNvSpPr/>
          <p:nvPr/>
        </p:nvSpPr>
        <p:spPr>
          <a:xfrm>
            <a:off x="-1007693" y="1740208"/>
            <a:ext cx="2880901" cy="2800675"/>
          </a:xfrm>
          <a:prstGeom prst="ellipse">
            <a:avLst/>
          </a:prstGeom>
          <a:noFill/>
          <a:ln w="15875">
            <a:solidFill>
              <a:schemeClr val="accent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Picture 4" descr="G:\2010년-kim's file\BIZDESIGN-MARKETING\다이어그램 부속이미지\지구01.png">
            <a:extLst>
              <a:ext uri="{FF2B5EF4-FFF2-40B4-BE49-F238E27FC236}">
                <a16:creationId xmlns:a16="http://schemas.microsoft.com/office/drawing/2014/main" id="{3560D8ED-2CA5-4156-B086-E8776247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2961" y="2130784"/>
            <a:ext cx="2114690" cy="211469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2665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/>
              <a:t>Réalisation et Test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531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7340-0ABD-4562-AD06-718ABEA3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Scénarios de 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4062D-8158-47CF-B164-58A58B5B4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F7BE19-A11E-452E-8A96-6F9E2ACDA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82183"/>
              </p:ext>
            </p:extLst>
          </p:nvPr>
        </p:nvGraphicFramePr>
        <p:xfrm>
          <a:off x="1510748" y="1680260"/>
          <a:ext cx="5258400" cy="231527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661831">
                  <a:extLst>
                    <a:ext uri="{9D8B030D-6E8A-4147-A177-3AD203B41FA5}">
                      <a16:colId xmlns:a16="http://schemas.microsoft.com/office/drawing/2014/main" val="2285299110"/>
                    </a:ext>
                  </a:extLst>
                </a:gridCol>
                <a:gridCol w="1596569">
                  <a:extLst>
                    <a:ext uri="{9D8B030D-6E8A-4147-A177-3AD203B41FA5}">
                      <a16:colId xmlns:a16="http://schemas.microsoft.com/office/drawing/2014/main" val="371169986"/>
                    </a:ext>
                  </a:extLst>
                </a:gridCol>
              </a:tblGrid>
              <a:tr h="46305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Scénario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Résultat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7325185"/>
                  </a:ext>
                </a:extLst>
              </a:tr>
              <a:tr h="46305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Enregistrer profil utilisateur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788319"/>
                  </a:ext>
                </a:extLst>
              </a:tr>
              <a:tr h="46305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Ajouter un Tag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7732747"/>
                  </a:ext>
                </a:extLst>
              </a:tr>
              <a:tr h="46305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Afficher Publicité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28118"/>
                  </a:ext>
                </a:extLst>
              </a:tr>
              <a:tr h="46305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Ajouter Publicité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755068"/>
                  </a:ext>
                </a:extLst>
              </a:tr>
            </a:tbl>
          </a:graphicData>
        </a:graphic>
      </p:graphicFrame>
      <p:sp>
        <p:nvSpPr>
          <p:cNvPr id="15" name="Shape 768">
            <a:extLst>
              <a:ext uri="{FF2B5EF4-FFF2-40B4-BE49-F238E27FC236}">
                <a16:creationId xmlns:a16="http://schemas.microsoft.com/office/drawing/2014/main" id="{206565E1-04AA-4775-A1CA-28751F7A3ABC}"/>
              </a:ext>
            </a:extLst>
          </p:cNvPr>
          <p:cNvSpPr/>
          <p:nvPr/>
        </p:nvSpPr>
        <p:spPr>
          <a:xfrm>
            <a:off x="5811873" y="2141659"/>
            <a:ext cx="307185" cy="30720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770">
            <a:extLst>
              <a:ext uri="{FF2B5EF4-FFF2-40B4-BE49-F238E27FC236}">
                <a16:creationId xmlns:a16="http://schemas.microsoft.com/office/drawing/2014/main" id="{E9AC6DEE-885F-4864-B6E3-94596E5DF280}"/>
              </a:ext>
            </a:extLst>
          </p:cNvPr>
          <p:cNvSpPr/>
          <p:nvPr/>
        </p:nvSpPr>
        <p:spPr>
          <a:xfrm>
            <a:off x="5811873" y="3153293"/>
            <a:ext cx="309950" cy="309969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768">
            <a:extLst>
              <a:ext uri="{FF2B5EF4-FFF2-40B4-BE49-F238E27FC236}">
                <a16:creationId xmlns:a16="http://schemas.microsoft.com/office/drawing/2014/main" id="{0AB1E06B-2034-4005-9E67-4E8CDB58717C}"/>
              </a:ext>
            </a:extLst>
          </p:cNvPr>
          <p:cNvSpPr/>
          <p:nvPr/>
        </p:nvSpPr>
        <p:spPr>
          <a:xfrm>
            <a:off x="5817170" y="2674076"/>
            <a:ext cx="307185" cy="30720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768">
            <a:extLst>
              <a:ext uri="{FF2B5EF4-FFF2-40B4-BE49-F238E27FC236}">
                <a16:creationId xmlns:a16="http://schemas.microsoft.com/office/drawing/2014/main" id="{730E5D5D-5ED2-4C39-A1DB-6821554F38C2}"/>
              </a:ext>
            </a:extLst>
          </p:cNvPr>
          <p:cNvSpPr/>
          <p:nvPr/>
        </p:nvSpPr>
        <p:spPr>
          <a:xfrm>
            <a:off x="5811872" y="3601558"/>
            <a:ext cx="307185" cy="30720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68">
            <a:extLst>
              <a:ext uri="{FF2B5EF4-FFF2-40B4-BE49-F238E27FC236}">
                <a16:creationId xmlns:a16="http://schemas.microsoft.com/office/drawing/2014/main" id="{80624432-EABA-4155-913C-63EA144802AD}"/>
              </a:ext>
            </a:extLst>
          </p:cNvPr>
          <p:cNvSpPr/>
          <p:nvPr/>
        </p:nvSpPr>
        <p:spPr>
          <a:xfrm>
            <a:off x="5811872" y="3147210"/>
            <a:ext cx="307185" cy="30720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80786-7476-44B6-9D76-91A356BA66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9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3978-14DB-4CF3-A92E-4A199150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E0639-AE02-4C01-A40F-EB4C0FA46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u">
            <a:hlinkClick r:id="" action="ppaction://media"/>
            <a:extLst>
              <a:ext uri="{FF2B5EF4-FFF2-40B4-BE49-F238E27FC236}">
                <a16:creationId xmlns:a16="http://schemas.microsoft.com/office/drawing/2014/main" id="{B501E28F-2ED0-4197-807D-A279A2376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DFEE-F16B-4C9C-8549-FB51566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ED6EA-C4BE-489F-97E2-F0C5C887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1A433-27DC-44B3-9E1C-BFA51D55A9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70F8C-1CDB-4AB4-964C-ED845B062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u3">
            <a:hlinkClick r:id="" action="ppaction://media"/>
            <a:extLst>
              <a:ext uri="{FF2B5EF4-FFF2-40B4-BE49-F238E27FC236}">
                <a16:creationId xmlns:a16="http://schemas.microsoft.com/office/drawing/2014/main" id="{05E31D73-62A8-487A-982A-83BD54F0A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626"/>
            <a:ext cx="9105400" cy="51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136200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/>
              <a:t>Conclusion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168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6922-C296-4A0E-91F4-B150B760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7A4E2-7803-4B04-9425-D140AF70F8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2050" name="Picture 2" descr="RÃ©sultat de recherche d'images pour &quot;publicitÃ© en ligne&quot;">
            <a:extLst>
              <a:ext uri="{FF2B5EF4-FFF2-40B4-BE49-F238E27FC236}">
                <a16:creationId xmlns:a16="http://schemas.microsoft.com/office/drawing/2014/main" id="{04818B69-1D9D-44EB-95FA-54768569D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4"/>
          <a:stretch/>
        </p:blipFill>
        <p:spPr bwMode="auto">
          <a:xfrm>
            <a:off x="814275" y="1469204"/>
            <a:ext cx="6904234" cy="308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E3CBBBD0-BAFA-4F20-A6EF-C01863BC85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74" y="1673313"/>
            <a:ext cx="1652675" cy="238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8AA14-561B-4238-BC25-F5092E87653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2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3D6C-3E14-4D68-B6D2-838A16DF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36A7A-6799-4082-B75E-09325D0DB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3B0D5-8C47-4701-9793-E4A7CCCDFC05}"/>
              </a:ext>
            </a:extLst>
          </p:cNvPr>
          <p:cNvSpPr/>
          <p:nvPr/>
        </p:nvSpPr>
        <p:spPr>
          <a:xfrm>
            <a:off x="452013" y="1592485"/>
            <a:ext cx="2654300" cy="1346200"/>
          </a:xfrm>
          <a:prstGeom prst="ellipse">
            <a:avLst/>
          </a:prstGeom>
          <a:solidFill>
            <a:srgbClr val="909ED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Sondage pour mieux préciser leurs centre d’intérêt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2603DC-42D4-4D75-8C23-5903C4C4E5BE}"/>
              </a:ext>
            </a:extLst>
          </p:cNvPr>
          <p:cNvSpPr/>
          <p:nvPr/>
        </p:nvSpPr>
        <p:spPr>
          <a:xfrm>
            <a:off x="6072675" y="1592485"/>
            <a:ext cx="2654300" cy="1346200"/>
          </a:xfrm>
          <a:prstGeom prst="ellipse">
            <a:avLst/>
          </a:prstGeom>
          <a:solidFill>
            <a:srgbClr val="909ED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Rating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C0C98-65D0-4779-B36E-D0FA3E732F0D}"/>
              </a:ext>
            </a:extLst>
          </p:cNvPr>
          <p:cNvSpPr/>
          <p:nvPr/>
        </p:nvSpPr>
        <p:spPr>
          <a:xfrm>
            <a:off x="3106313" y="3345541"/>
            <a:ext cx="2654300" cy="1346200"/>
          </a:xfrm>
          <a:prstGeom prst="ellipse">
            <a:avLst/>
          </a:prstGeom>
          <a:solidFill>
            <a:srgbClr val="909ED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Contrôler les publicités récupérés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D3B52-C12C-47D9-ACB4-2F7C866399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34" y="191400"/>
            <a:ext cx="2607781" cy="1263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0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1275100" y="293107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-FR" sz="6000" dirty="0">
                <a:solidFill>
                  <a:srgbClr val="FF9800"/>
                </a:solidFill>
              </a:rPr>
              <a:t>Merci pour votre attention </a:t>
            </a:r>
            <a:endParaRPr lang="en" sz="6000" dirty="0">
              <a:solidFill>
                <a:srgbClr val="FF9800"/>
              </a:solidFill>
            </a:endParaRPr>
          </a:p>
        </p:txBody>
      </p:sp>
      <p:pic>
        <p:nvPicPr>
          <p:cNvPr id="215" name="Shape 215" descr="10.jpg"/>
          <p:cNvPicPr preferRelativeResize="0"/>
          <p:nvPr/>
        </p:nvPicPr>
        <p:blipFill rotWithShape="1">
          <a:blip r:embed="rId3">
            <a:alphaModFix/>
          </a:blip>
          <a:srcRect l="15648" r="28102"/>
          <a:stretch/>
        </p:blipFill>
        <p:spPr>
          <a:xfrm>
            <a:off x="3539200" y="367400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E44A-62D8-4675-8D74-293CC1A4C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14F58-0085-4091-8B1D-1A3452D9C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Shape 224">
            <a:extLst>
              <a:ext uri="{FF2B5EF4-FFF2-40B4-BE49-F238E27FC236}">
                <a16:creationId xmlns:a16="http://schemas.microsoft.com/office/drawing/2014/main" id="{0F44D43C-0DA8-4F8C-8B51-E11E3C7EC064}"/>
              </a:ext>
            </a:extLst>
          </p:cNvPr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24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(1)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03390FAF-1FC6-42EA-A05B-617A558B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91" y="1463368"/>
            <a:ext cx="4260358" cy="347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(2)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6" name="Picture 4" descr="https://i2.wp.com/www.newmediaandmarketing.com/wp-content/uploads/2017/04/tv-v-video-ad-spend.jpg?resize=584%2C264">
            <a:extLst>
              <a:ext uri="{FF2B5EF4-FFF2-40B4-BE49-F238E27FC236}">
                <a16:creationId xmlns:a16="http://schemas.microsoft.com/office/drawing/2014/main" id="{BB52677B-CD97-44BE-9046-60FF24EC5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5" r="789"/>
          <a:stretch/>
        </p:blipFill>
        <p:spPr bwMode="auto">
          <a:xfrm>
            <a:off x="100490" y="1965339"/>
            <a:ext cx="8943020" cy="19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9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(2)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8" name="Picture 4" descr="RÃ©sultat de recherche d'images pour &quot;les publicitÃ©s en ligne&quot;">
            <a:extLst>
              <a:ext uri="{FF2B5EF4-FFF2-40B4-BE49-F238E27FC236}">
                <a16:creationId xmlns:a16="http://schemas.microsoft.com/office/drawing/2014/main" id="{2452F4A6-2018-4BB1-94FB-26A24479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28" y="2067358"/>
            <a:ext cx="2929943" cy="1925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D718800-7E04-430A-922C-3F0C516CA81A}"/>
              </a:ext>
            </a:extLst>
          </p:cNvPr>
          <p:cNvSpPr/>
          <p:nvPr/>
        </p:nvSpPr>
        <p:spPr>
          <a:xfrm>
            <a:off x="336093" y="1854558"/>
            <a:ext cx="2523017" cy="981357"/>
          </a:xfrm>
          <a:prstGeom prst="round2Diag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Rentabiliser financièrement le site internet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99F3579-2C30-4236-95BB-59E5040D422D}"/>
              </a:ext>
            </a:extLst>
          </p:cNvPr>
          <p:cNvSpPr/>
          <p:nvPr/>
        </p:nvSpPr>
        <p:spPr>
          <a:xfrm>
            <a:off x="488493" y="3835232"/>
            <a:ext cx="2523017" cy="981357"/>
          </a:xfrm>
          <a:prstGeom prst="round2Diag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Couvrir le coût d’hébergement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D53D8178-7E01-419A-959E-4512D950D12A}"/>
              </a:ext>
            </a:extLst>
          </p:cNvPr>
          <p:cNvSpPr/>
          <p:nvPr/>
        </p:nvSpPr>
        <p:spPr>
          <a:xfrm>
            <a:off x="6132489" y="1312736"/>
            <a:ext cx="2523017" cy="981357"/>
          </a:xfrm>
          <a:prstGeom prst="round2Diag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Promotion des services/produits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02DC0CD5-7CC7-4C72-B3E1-CCF544C93684}"/>
              </a:ext>
            </a:extLst>
          </p:cNvPr>
          <p:cNvSpPr/>
          <p:nvPr/>
        </p:nvSpPr>
        <p:spPr>
          <a:xfrm>
            <a:off x="6284889" y="2974618"/>
            <a:ext cx="2523017" cy="981357"/>
          </a:xfrm>
          <a:prstGeom prst="round2Diag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etc….</a:t>
            </a:r>
          </a:p>
        </p:txBody>
      </p:sp>
    </p:spTree>
    <p:extLst>
      <p:ext uri="{BB962C8B-B14F-4D97-AF65-F5344CB8AC3E}">
        <p14:creationId xmlns:p14="http://schemas.microsoft.com/office/powerpoint/2010/main" val="36847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(3)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RÃ©sultat de recherche d'images pour &quot;etude de l'existant&quot;">
            <a:extLst>
              <a:ext uri="{FF2B5EF4-FFF2-40B4-BE49-F238E27FC236}">
                <a16:creationId xmlns:a16="http://schemas.microsoft.com/office/drawing/2014/main" id="{8679B7D8-C973-45B3-8B69-13052334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00" y="2472782"/>
            <a:ext cx="3949700" cy="251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13">
            <a:extLst>
              <a:ext uri="{FF2B5EF4-FFF2-40B4-BE49-F238E27FC236}">
                <a16:creationId xmlns:a16="http://schemas.microsoft.com/office/drawing/2014/main" id="{2B74A44A-A80D-4C0D-ADB8-14622F0F9A73}"/>
              </a:ext>
            </a:extLst>
          </p:cNvPr>
          <p:cNvSpPr txBox="1">
            <a:spLocks/>
          </p:cNvSpPr>
          <p:nvPr/>
        </p:nvSpPr>
        <p:spPr>
          <a:xfrm>
            <a:off x="1024300" y="1660144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fr-FR" sz="4800" dirty="0">
                <a:solidFill>
                  <a:srgbClr val="FF9800"/>
                </a:solidFill>
              </a:rPr>
              <a:t>Etude de l’existant</a:t>
            </a:r>
            <a:endParaRPr lang="en" sz="4800" dirty="0">
              <a:solidFill>
                <a:srgbClr val="FF9800"/>
              </a:solidFill>
            </a:endParaRPr>
          </a:p>
        </p:txBody>
      </p:sp>
      <p:sp>
        <p:nvSpPr>
          <p:cNvPr id="2" name="AutoShape 4" descr="RÃ©sultat de recherche d'images pour &quot;Adsense&quot;">
            <a:extLst>
              <a:ext uri="{FF2B5EF4-FFF2-40B4-BE49-F238E27FC236}">
                <a16:creationId xmlns:a16="http://schemas.microsoft.com/office/drawing/2014/main" id="{E76355A6-778D-43C8-AE40-1E027AF58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RÃ©sultat de recherche d'images pour &quot;Adsense&quot;">
            <a:extLst>
              <a:ext uri="{FF2B5EF4-FFF2-40B4-BE49-F238E27FC236}">
                <a16:creationId xmlns:a16="http://schemas.microsoft.com/office/drawing/2014/main" id="{07BD86AA-2E1C-4D63-95F2-8E88986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50" y="1289050"/>
            <a:ext cx="25654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associÃ©e">
            <a:extLst>
              <a:ext uri="{FF2B5EF4-FFF2-40B4-BE49-F238E27FC236}">
                <a16:creationId xmlns:a16="http://schemas.microsoft.com/office/drawing/2014/main" id="{2A6B4587-ABAB-4524-AF7F-C9C47BB9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25" y="287337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Ã©sultat de recherche d'images pour &quot;conversion tracking twitter&quot;">
            <a:extLst>
              <a:ext uri="{FF2B5EF4-FFF2-40B4-BE49-F238E27FC236}">
                <a16:creationId xmlns:a16="http://schemas.microsoft.com/office/drawing/2014/main" id="{260043E3-8E20-4961-9338-34444F7C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00" y="1510681"/>
            <a:ext cx="3626000" cy="18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(4)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F48FCCB-B2FA-4836-A914-FD3192D2EF69}"/>
              </a:ext>
            </a:extLst>
          </p:cNvPr>
          <p:cNvSpPr/>
          <p:nvPr/>
        </p:nvSpPr>
        <p:spPr>
          <a:xfrm>
            <a:off x="1049628" y="1635747"/>
            <a:ext cx="70447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kern="1200" dirty="0">
                <a:solidFill>
                  <a:srgbClr val="124E90"/>
                </a:solidFill>
                <a:latin typeface="Cooper Black" panose="0208090404030B020404" pitchFamily="18" charset="0"/>
              </a:rPr>
              <a:t>Comment pourrait-on créer des logiciels de tracking de publicité peu complexes et assez performants ?</a:t>
            </a:r>
          </a:p>
        </p:txBody>
      </p:sp>
      <p:pic>
        <p:nvPicPr>
          <p:cNvPr id="4098" name="Picture 2" descr="RÃ©sultat de recherche d'images pour &quot;point d'interrogation&quot;">
            <a:extLst>
              <a:ext uri="{FF2B5EF4-FFF2-40B4-BE49-F238E27FC236}">
                <a16:creationId xmlns:a16="http://schemas.microsoft.com/office/drawing/2014/main" id="{F8F45F40-D90B-43C9-9B6D-2A94EBA6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368" y="3210836"/>
            <a:ext cx="1741264" cy="17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2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Présenation </a:t>
            </a:r>
            <a:r>
              <a:rPr lang="fr-FR" dirty="0"/>
              <a:t>du projet (5)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37" name="Shape 744">
            <a:extLst>
              <a:ext uri="{FF2B5EF4-FFF2-40B4-BE49-F238E27FC236}">
                <a16:creationId xmlns:a16="http://schemas.microsoft.com/office/drawing/2014/main" id="{11C951CC-C4C3-45B6-A97D-63051A334E11}"/>
              </a:ext>
            </a:extLst>
          </p:cNvPr>
          <p:cNvGrpSpPr/>
          <p:nvPr/>
        </p:nvGrpSpPr>
        <p:grpSpPr>
          <a:xfrm>
            <a:off x="317648" y="634297"/>
            <a:ext cx="318264" cy="282756"/>
            <a:chOff x="5292575" y="3681900"/>
            <a:chExt cx="420150" cy="373275"/>
          </a:xfrm>
        </p:grpSpPr>
        <p:sp>
          <p:nvSpPr>
            <p:cNvPr id="38" name="Shape 745">
              <a:extLst>
                <a:ext uri="{FF2B5EF4-FFF2-40B4-BE49-F238E27FC236}">
                  <a16:creationId xmlns:a16="http://schemas.microsoft.com/office/drawing/2014/main" id="{8666709F-A63D-4F52-AEA1-0F7A033DFFB1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746">
              <a:extLst>
                <a:ext uri="{FF2B5EF4-FFF2-40B4-BE49-F238E27FC236}">
                  <a16:creationId xmlns:a16="http://schemas.microsoft.com/office/drawing/2014/main" id="{89773FC0-04B7-404B-BAF5-9262F02ED6D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7">
              <a:extLst>
                <a:ext uri="{FF2B5EF4-FFF2-40B4-BE49-F238E27FC236}">
                  <a16:creationId xmlns:a16="http://schemas.microsoft.com/office/drawing/2014/main" id="{6DA1A953-5E24-4788-A7A1-AA9E69E925EB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8">
              <a:extLst>
                <a:ext uri="{FF2B5EF4-FFF2-40B4-BE49-F238E27FC236}">
                  <a16:creationId xmlns:a16="http://schemas.microsoft.com/office/drawing/2014/main" id="{F518D335-FDC2-4E87-A629-447731ADB631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9">
              <a:extLst>
                <a:ext uri="{FF2B5EF4-FFF2-40B4-BE49-F238E27FC236}">
                  <a16:creationId xmlns:a16="http://schemas.microsoft.com/office/drawing/2014/main" id="{63DF620B-39E6-4B8F-A8D0-0A161919724F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750">
              <a:extLst>
                <a:ext uri="{FF2B5EF4-FFF2-40B4-BE49-F238E27FC236}">
                  <a16:creationId xmlns:a16="http://schemas.microsoft.com/office/drawing/2014/main" id="{B999A2D8-841F-45E3-895C-A67E1B9A0C5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751">
              <a:extLst>
                <a:ext uri="{FF2B5EF4-FFF2-40B4-BE49-F238E27FC236}">
                  <a16:creationId xmlns:a16="http://schemas.microsoft.com/office/drawing/2014/main" id="{32989BAA-29FB-4541-A413-FD761D1D996D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3878216-184D-4C89-AAE0-FE26479FF2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826625"/>
            <a:ext cx="5759450" cy="280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973</Words>
  <Application>Microsoft Office PowerPoint</Application>
  <PresentationFormat>On-screen Show (16:9)</PresentationFormat>
  <Paragraphs>150</Paragraphs>
  <Slides>27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Cooper Black</vt:lpstr>
      <vt:lpstr>맑은 고딕</vt:lpstr>
      <vt:lpstr>Arvo</vt:lpstr>
      <vt:lpstr>Wingdings</vt:lpstr>
      <vt:lpstr>HY헤드라인M</vt:lpstr>
      <vt:lpstr>Times New Roman</vt:lpstr>
      <vt:lpstr>Roboto Condensed Light</vt:lpstr>
      <vt:lpstr>Roboto Condensed</vt:lpstr>
      <vt:lpstr>Salerio template</vt:lpstr>
      <vt:lpstr>Gestion des publicités personnalisées pour une plateforme commerciale</vt:lpstr>
      <vt:lpstr>Plan</vt:lpstr>
      <vt:lpstr>Présentation du projet</vt:lpstr>
      <vt:lpstr>Présenation du projet (1)</vt:lpstr>
      <vt:lpstr>Présenation du projet (2)</vt:lpstr>
      <vt:lpstr>Présenation du projet (2)</vt:lpstr>
      <vt:lpstr>Présenation du projet (3)</vt:lpstr>
      <vt:lpstr>Présenation du projet (4)</vt:lpstr>
      <vt:lpstr>Présenation du projet (5)</vt:lpstr>
      <vt:lpstr>Analyse et spécification des besoins</vt:lpstr>
      <vt:lpstr>Analyse et spécification des besoins (1)</vt:lpstr>
      <vt:lpstr>Analyse et spécification des besoins (2)</vt:lpstr>
      <vt:lpstr>Analyse et spécification des besoins (3)</vt:lpstr>
      <vt:lpstr>Analyse et spécification des besoins (4)</vt:lpstr>
      <vt:lpstr>Conception du projet</vt:lpstr>
      <vt:lpstr>PowerPoint Presentation</vt:lpstr>
      <vt:lpstr>PowerPoint Presentation</vt:lpstr>
      <vt:lpstr>PowerPoint Presentation</vt:lpstr>
      <vt:lpstr>PowerPoint Presentation</vt:lpstr>
      <vt:lpstr>Réalisation et Test</vt:lpstr>
      <vt:lpstr>Scénarios de Test</vt:lpstr>
      <vt:lpstr>Démonstration</vt:lpstr>
      <vt:lpstr>PowerPoint Presentation</vt:lpstr>
      <vt:lpstr>Conclusion</vt:lpstr>
      <vt:lpstr>Conclusion (1)</vt:lpstr>
      <vt:lpstr>Conclusion (2)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des publicités personnalisées pour une plateforme commerciale</dc:title>
  <dc:creator>kallel Rym</dc:creator>
  <cp:lastModifiedBy>kallel Rym</cp:lastModifiedBy>
  <cp:revision>45</cp:revision>
  <dcterms:modified xsi:type="dcterms:W3CDTF">2018-04-27T09:06:30Z</dcterms:modified>
</cp:coreProperties>
</file>